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2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7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2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9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3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1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3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1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3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7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AEB03-894D-4A8B-BB06-57039A1A4491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CF488-CE6B-44A6-BDD7-C183F1EC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7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microsoft.com/office/2007/relationships/hdphoto" Target="../media/hdphoto2.wdp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microsoft.com/office/2007/relationships/hdphoto" Target="../media/hdphoto1.wdp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51796" y="1758070"/>
            <a:ext cx="2952328" cy="4983298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54" y="4276253"/>
            <a:ext cx="30562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Без учета квот работодатель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имеет право привлекать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иностранных граждан,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осуществляющих трудовую деятель-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профессиям, на которые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квоты не распространяются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95150" y="1758069"/>
            <a:ext cx="2880320" cy="4983298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3419187" y="506289"/>
            <a:ext cx="2232248" cy="1728192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084168" y="1739717"/>
            <a:ext cx="2952328" cy="4983298"/>
          </a:xfrm>
          <a:prstGeom prst="round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323528" y="476672"/>
            <a:ext cx="2232248" cy="1728192"/>
          </a:xfrm>
          <a:prstGeom prst="down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6588224" y="476673"/>
            <a:ext cx="2232248" cy="1728192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3964" y="1270501"/>
            <a:ext cx="1673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РАЗРЕШЕНИЕ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РАБОТУ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40736" y="908720"/>
            <a:ext cx="1327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РАЗРЕШЕНИЯ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НА РАБОТУ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ИЛИ ПАТЕНТА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8511" y="1388737"/>
            <a:ext cx="155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ПАТЕНТ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7815" y="2132856"/>
            <a:ext cx="2613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Иностранные работники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ВИЗОВЫХ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496" y="2945904"/>
            <a:ext cx="3086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пределах КВОТ на привлечение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иностранных работников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5025" y="4237931"/>
            <a:ext cx="741777" cy="741777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5496" y="4464988"/>
            <a:ext cx="8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  <a:endParaRPr lang="ru-RU" sz="1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0500" y="5661248"/>
            <a:ext cx="25708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Перечень профессий определен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приказом Минтруда России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от 28.05.2015 №324н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7096" y="2132855"/>
            <a:ext cx="2937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Иностранные гражданине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прибывшие в Россию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БЕЗВИЗОВОМ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порядке:</a:t>
            </a: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119" y="3097798"/>
            <a:ext cx="776832" cy="3884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119" y="3544640"/>
            <a:ext cx="776832" cy="3884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119" y="4005064"/>
            <a:ext cx="776832" cy="3884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799"/>
          <a:stretch/>
        </p:blipFill>
        <p:spPr>
          <a:xfrm>
            <a:off x="3363119" y="4466670"/>
            <a:ext cx="776832" cy="474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119" y="4984799"/>
            <a:ext cx="776833" cy="38841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121" y="5488856"/>
            <a:ext cx="776831" cy="3884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122" y="5959272"/>
            <a:ext cx="776830" cy="49406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/>
          <p:cNvSpPr txBox="1"/>
          <p:nvPr/>
        </p:nvSpPr>
        <p:spPr>
          <a:xfrm>
            <a:off x="4139952" y="3153556"/>
            <a:ext cx="1786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раждане Азербайджана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39952" y="3573016"/>
            <a:ext cx="1451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раждане Молдовы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39952" y="4016097"/>
            <a:ext cx="1652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раждане Узбекистана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39952" y="4466090"/>
            <a:ext cx="1419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раждане Украины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39951" y="5040507"/>
            <a:ext cx="1776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раждане Таджикистана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39951" y="5544564"/>
            <a:ext cx="1496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граждане Латвии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39952" y="6067804"/>
            <a:ext cx="1582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граждане Эстонии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14086" y="2132856"/>
            <a:ext cx="28924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Иностранные граждане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453312" y="2348880"/>
            <a:ext cx="25699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меющие разрешение на временное  проживание в РФ (РВП)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меющие вид на жительство          (ВНЖ)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66597" y="3441487"/>
            <a:ext cx="27018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признанные беженцами на территории РФ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получивших временное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убежище на территории РФ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466597" y="5713861"/>
            <a:ext cx="25221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раждане Республик: Казахстан,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Белоруссия, Армения, Киргизия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701138" y="6205666"/>
            <a:ext cx="2409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 рамках договора о евразийском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экономическом союзе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9" name="Рисунок 88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218" y="2458103"/>
            <a:ext cx="321508" cy="303715"/>
          </a:xfrm>
          <a:prstGeom prst="rect">
            <a:avLst/>
          </a:prstGeom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012" y="4425905"/>
            <a:ext cx="321508" cy="303715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200" y="3588465"/>
            <a:ext cx="321508" cy="303715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200" y="5821563"/>
            <a:ext cx="321508" cy="30371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6466596" y="4305583"/>
            <a:ext cx="256989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Государственной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программы по оказанию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содействия добровольному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переселению в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РФ соотечественников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проживающих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рубежом (члены их семьи)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6588224" y="6309320"/>
            <a:ext cx="91704" cy="91704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28369" y="-27384"/>
            <a:ext cx="5687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Привлечение иностранных работников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75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116632"/>
            <a:ext cx="76826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Работодатель или заказчик работ (услуг), привлекающие и использующие для осуществления трудовой деятельности иностранного гражданина, обязаны уведомлять территориальный орган федерального органа исполнительной власти в сфере миграции в субъекте Российской Федерации, на территории которого данный иностранный гражданин осуществляет трудовую деятельность, о заключении и прекращении (расторжении) с данным иностранным гражданином трудового договора или гражданско-правового договора на выполнение работ (оказание услуг) в срок, не превышающий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трех рабочих дней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даты заключения или прекращения (расторжения) соответствующего договора.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" y="29917"/>
            <a:ext cx="949097" cy="23652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66694"/>
            <a:ext cx="1944215" cy="18006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65151" y="2031469"/>
            <a:ext cx="3429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Ответственность работодателя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230" y="2564904"/>
            <a:ext cx="35262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18.15 ч.1 КоАП РФ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незаконное привлечение к трудовой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деятельности иностранного гражданина.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Влечет наложение административного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штрафа: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8343" y="2564904"/>
            <a:ext cx="365709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18.5 ч.31 КоАП РФ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неуведомление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органа,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осуществляющего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государственный контроль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надзор) в сфере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миграции.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Влечет наложение административного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штрафа: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496" y="3933056"/>
            <a:ext cx="763163" cy="76316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27" y="4869160"/>
            <a:ext cx="813998" cy="81399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582" y="5755166"/>
            <a:ext cx="1017456" cy="101745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76056" y="3933055"/>
            <a:ext cx="763163" cy="76316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987" y="4869159"/>
            <a:ext cx="813998" cy="81399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20142" y="5755165"/>
            <a:ext cx="1017456" cy="101745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01988" y="3933056"/>
            <a:ext cx="1639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физических лиц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3286" y="4221088"/>
            <a:ext cx="2083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2 000 до 5 000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5425" y="4968381"/>
            <a:ext cx="1780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должностных лиц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6723" y="5229200"/>
            <a:ext cx="2263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25 000 до 50 000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7038" y="5805264"/>
            <a:ext cx="1768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юридических лиц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48336" y="6093296"/>
            <a:ext cx="33290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63613">
              <a:tabLst>
                <a:tab pos="2781300" algn="l"/>
                <a:tab pos="2868613" algn="l"/>
                <a:tab pos="2954338" algn="l"/>
              </a:tabLs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25 000 до 800000 рублей либо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административное приостановление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деятельности на срок от 14 до 90 суток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40579" y="3980676"/>
            <a:ext cx="1639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физических лиц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1877" y="4293096"/>
            <a:ext cx="2083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2 000 до 5 000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75985" y="4968382"/>
            <a:ext cx="1780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должностных лиц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7283" y="5229201"/>
            <a:ext cx="2263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35 000 до 50 000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75985" y="5805264"/>
            <a:ext cx="1768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юридических лиц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27283" y="6093296"/>
            <a:ext cx="2308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40 000 до 800000 рублей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0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низ 24"/>
          <p:cNvSpPr/>
          <p:nvPr/>
        </p:nvSpPr>
        <p:spPr>
          <a:xfrm>
            <a:off x="107504" y="257080"/>
            <a:ext cx="4320480" cy="2926412"/>
          </a:xfrm>
          <a:prstGeom prst="downArrow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72000">
                <a:schemeClr val="bg1"/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1521" y="3183492"/>
            <a:ext cx="3704797" cy="60953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14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Направить соискателя на предварительный медицинский осмотр, если это предусмотрено законодательством РФ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1520" y="4765666"/>
            <a:ext cx="3704797" cy="16876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14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Запросить у соискателя полис (договор) добровольного медицинского страхования либо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обеспечить ему право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получение медицинской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помощи, заключив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медицинской организацией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договор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 предоставлении иностранному работнику платных медицинских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услуг.</a:t>
            </a:r>
          </a:p>
          <a:p>
            <a:pPr algn="just">
              <a:lnSpc>
                <a:spcPts val="1400"/>
              </a:lnSpc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(п.10 ст. 13 Федерального закона №115-ФЗ от 25.07.2002)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5241" y="3887268"/>
            <a:ext cx="3704797" cy="76838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14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Запросить у соискателя документы, обязательные для приема на работу.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(Перечень установлен статьей 65 Трудового кодекса РФ)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572000" y="116632"/>
            <a:ext cx="0" cy="655272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950059" y="4895501"/>
            <a:ext cx="3791903" cy="154817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0" sx="103000" sy="103000" algn="ctr" rotWithShape="0">
              <a:prstClr val="black">
                <a:alpha val="8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44" y="5275720"/>
            <a:ext cx="533063" cy="5242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869" y="48405"/>
            <a:ext cx="968949" cy="1231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5044758" y="4869160"/>
            <a:ext cx="37757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 соответствии со статьей 13 Федерального закона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от 25.07.2002 №115-ФЗ «О правовом положении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иностранных граждан в Российской Федерации»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участники Государственной программы и члены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их семей, переселяющихся совместно с ними в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Российскую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едерацию, имеют право осуществлять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трудовую деятельность </a:t>
            </a:r>
            <a:r>
              <a:rPr lang="ru-RU" sz="1200" i="1" u="sng" dirty="0" smtClean="0">
                <a:latin typeface="Times New Roman" pitchFamily="18" charset="0"/>
                <a:cs typeface="Times New Roman" pitchFamily="18" charset="0"/>
              </a:rPr>
              <a:t>без получения разрешения </a:t>
            </a:r>
            <a:br>
              <a:rPr lang="ru-RU" sz="12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u="sng" dirty="0" smtClean="0">
                <a:latin typeface="Times New Roman" pitchFamily="18" charset="0"/>
                <a:cs typeface="Times New Roman" pitchFamily="18" charset="0"/>
              </a:rPr>
              <a:t>на работу либо патента.</a:t>
            </a:r>
          </a:p>
          <a:p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9122" y="44624"/>
            <a:ext cx="36848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Как принять на работу  участника Государственной программы по оказанию содействия добровольному переселению в Российскую Федерацию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оотечественников, проживающих за рубежом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4729" y="257080"/>
            <a:ext cx="452995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Документом, подтверждающим участие иностранного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гражданина в Государственной программе, является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свидетельство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участника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Государственной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по оказанию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содействия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добровольному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переселению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Российскую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Федерацию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оотечественников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проживающих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рубежом.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Сведения о членах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семьи,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переселяющихся в Российскую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Федерацию совместно с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участником Государственной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программы, вносятся на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страницы 10-11 свидетельства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участника.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725676"/>
            <a:ext cx="1817968" cy="152657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684614" y="3822139"/>
            <a:ext cx="4529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Важно!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Свидетельство участника       </a:t>
            </a:r>
          </a:p>
          <a:p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                    Государственной  программы </a:t>
            </a:r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ЯВЛЯЕТСЯ</a:t>
            </a:r>
          </a:p>
          <a:p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документом удостоверяющим личность     </a:t>
            </a:r>
          </a:p>
          <a:p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               иностранного гражданина.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4075" y="1720286"/>
            <a:ext cx="399927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Чтобы принять на работу участника Государственной программы или члена его семьи,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работодателю необходимо 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выполнить следующие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действия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23928" y="1984263"/>
            <a:ext cx="2520280" cy="239845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Государственная программа по оказанию содействия добровольному переселению в Российскую Федерацию соотечественников, проживающих за рубежом, утверждена Указом Президента РФ от 22.06.2006 N 637</a:t>
            </a:r>
          </a:p>
        </p:txBody>
      </p:sp>
    </p:spTree>
    <p:extLst>
      <p:ext uri="{BB962C8B-B14F-4D97-AF65-F5344CB8AC3E}">
        <p14:creationId xmlns:p14="http://schemas.microsoft.com/office/powerpoint/2010/main" val="251004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" y="1152323"/>
            <a:ext cx="774303" cy="19296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646" y="4253076"/>
            <a:ext cx="4633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Департамент труда и социальной защиты населения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Новгородской области 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уполномоченный орган по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реализации Государственной программы в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Новгородской области: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0" y="116632"/>
            <a:ext cx="0" cy="655272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716014" y="216219"/>
            <a:ext cx="4320479" cy="645314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772916"/>
            <a:ext cx="1666164" cy="10870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2016" y="1037331"/>
            <a:ext cx="4248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соответствии с положениями статьи 64 Трудового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кодекса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запрещается необоснованный отказ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заключении трудового договора. Какое бы то ни было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прямое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косвенное ограничение прав или установление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прямых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косвенных преимуществ при заключении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трудового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договора в зависимости от пола, расы, цвета кожи,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национальности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языка, происхождения, имущественного,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семейного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социального и должностного положения,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места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жительства (в том числе наличия или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отсутствия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регистрации по месту жительства или пребывания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отношения к религии, убеждений,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принадлежности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непринадлежности к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общественным объединениям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каким-либо социальным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группам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а также других обстоятельств, не связанных с деловыми качествами работников, не допускается.</a:t>
            </a:r>
          </a:p>
          <a:p>
            <a:pPr indent="176213" algn="just"/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Нарушение трудового законодательства и иных нормативных правовых актов,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содержащих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нормы трудового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права может повлечь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за собой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административную или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уголовную</a:t>
            </a:r>
          </a:p>
          <a:p>
            <a:pPr indent="176213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ответственность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Овал 13"/>
          <p:cNvSpPr/>
          <p:nvPr/>
        </p:nvSpPr>
        <p:spPr>
          <a:xfrm>
            <a:off x="35496" y="216219"/>
            <a:ext cx="936104" cy="9361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5" y="53038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399123"/>
            <a:ext cx="387952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Пункт 8 статьи 13 Федерального закона от </a:t>
            </a:r>
            <a:br>
              <a:rPr lang="ru-RU" sz="1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25.07.2002 №115-ФЗ «О правовом положении </a:t>
            </a:r>
            <a:br>
              <a:rPr lang="ru-RU" sz="1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иностранных граждан в Российской Федерации»: </a:t>
            </a:r>
            <a:endParaRPr lang="ru-RU" sz="13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88" y="5207183"/>
            <a:ext cx="1313872" cy="136769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85010" y="5362344"/>
            <a:ext cx="36383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дрес: г. Великий Новгород, ул. Великая, д.8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тел.: 8 (8162) 983-152, 983-190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tav@ksz.natm.ru</a:t>
            </a:r>
          </a:p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kype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ktnovg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1126590"/>
            <a:ext cx="384489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Работодатель или заказчик работ (услуг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), привлекающие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использующие для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трудовой деятельности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иностранного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гражданина, обязаны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уведомлять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территориальный орган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органа исполнительной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власти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сфере миграции в субъекте Российской Федерации,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территории которого данный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иностранный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гражданин осуществляет трудовую деятельность,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заключении и прекращении (расторжении)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данным иностранным гражданином трудового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договора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или гражданско-правового договора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выполнение работ (оказание услуг) в срок,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превышающий 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трех рабочих дней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даты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заключения или прекращения (расторжения)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соответствующего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договора.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85016" y="-765763"/>
            <a:ext cx="950434" cy="259228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932934" y="404664"/>
            <a:ext cx="1563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надо знать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5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4572000" y="116632"/>
            <a:ext cx="0" cy="655272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Стрелка вниз 26"/>
          <p:cNvSpPr/>
          <p:nvPr/>
        </p:nvSpPr>
        <p:spPr>
          <a:xfrm>
            <a:off x="593864" y="3789040"/>
            <a:ext cx="3076535" cy="1359938"/>
          </a:xfrm>
          <a:prstGeom prst="downArrow">
            <a:avLst/>
          </a:prstGeom>
          <a:gradFill>
            <a:gsLst>
              <a:gs pos="0">
                <a:schemeClr val="bg1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3151" y="3429000"/>
            <a:ext cx="3704797" cy="864096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14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Запросить у соискателя документы, обязательные для приема на работу.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(Перечень установлен статьей 65 Трудового кодекса РФ)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3147" y="2492896"/>
            <a:ext cx="3704797" cy="777378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14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Направить соискателя на предварительный медицинский осмотр, если это предусмотрено законодательством РФ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28996" y="1931641"/>
            <a:ext cx="1459228" cy="169444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920748" y="2215096"/>
            <a:ext cx="2713203" cy="25820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132194" y="-243408"/>
            <a:ext cx="4320480" cy="2710388"/>
          </a:xfrm>
          <a:prstGeom prst="downArrow">
            <a:avLst/>
          </a:prstGeom>
          <a:gradFill>
            <a:gsLst>
              <a:gs pos="0">
                <a:schemeClr val="bg1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2985" y="156783"/>
            <a:ext cx="4089972" cy="15440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0" sx="103000" sy="103000" algn="ctr" rotWithShape="0">
              <a:prstClr val="black">
                <a:alpha val="8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721" y="581308"/>
            <a:ext cx="744060" cy="75607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869" y="48405"/>
            <a:ext cx="968949" cy="1231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4737684" y="201427"/>
            <a:ext cx="400526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 соответствии со статьей 13 Федерального закона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от 25.07.2002 №115-ФЗ «О правовом положении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иностранных граждан в Российской Федерации»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   иностранные граждане, получившие временное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   убежище на территории Российской Федерации, 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имеют право осуществлять трудовую деятельность</a:t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u="sng" dirty="0" smtClean="0">
                <a:latin typeface="Times New Roman" pitchFamily="18" charset="0"/>
                <a:cs typeface="Times New Roman" pitchFamily="18" charset="0"/>
              </a:rPr>
              <a:t>без получения разрешения на работу либо патента.</a:t>
            </a:r>
          </a:p>
          <a:p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3138" y="98629"/>
            <a:ext cx="3684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Как принять на работу  гражданина Украины, которому предоставлено временное убежище на территории Российской Федерации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92225" y="5085184"/>
            <a:ext cx="473623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иностранного гражданина, который получил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временное убежище, документом, удостоверяющим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его личность является 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свидетельство о предоставлении временного</a:t>
            </a:r>
            <a:b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убежища на территории Российской Федерации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(Такое свидетельство выдается на срок до одного года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возможностью дальнейшего продления)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4075" y="1117193"/>
            <a:ext cx="3999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Чтобы принять на работу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гражданина Украины, которому предоставлено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временное  убежище,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работодателю необходимо выполнить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следующие действия: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2564904"/>
            <a:ext cx="27820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Национальный (гражданский)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(или) другие документы,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удостоверяющие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личность лица,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получившего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временное убежище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могут быть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предъявлены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работодателю,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остаются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хранении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органе,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осуществляющем  государственный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миграции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1931641"/>
            <a:ext cx="1599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321" y="4335487"/>
            <a:ext cx="1989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том числе документ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удостоверяющий личность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14751" y="3227491"/>
            <a:ext cx="42247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Работодатель, привлекающий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для осуществления трудовой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деятельности иностранного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гражданина, обязан уведомлять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территориальный орган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федерального органа исполнительной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власти в сфере миграции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заключении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прекращении (расторжении)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данным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иностранным гражданином трудового договора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выполнение работ (оказание услуг) в срок, не превышающий 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трех рабочих дней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даты заключения или прекращения (расторжения) соответствующего договора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(пункт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8 статьи 13 Федерального закона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от 25.07.2002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115-ФЗ «О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правовом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положении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иностранных граждан в Российской Федерации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373" y="1860923"/>
            <a:ext cx="1224137" cy="122413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157537"/>
            <a:ext cx="814734" cy="81473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153587" y="2183522"/>
            <a:ext cx="7388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ТП УВМ </a:t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УМВД </a:t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 НО*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1837" y="6320512"/>
            <a:ext cx="4350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территориальный пункт Управления по вопросам миграции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УМВД России по Новгородской области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Штриховая стрелка вправо 40"/>
          <p:cNvSpPr/>
          <p:nvPr/>
        </p:nvSpPr>
        <p:spPr>
          <a:xfrm>
            <a:off x="7308304" y="2636912"/>
            <a:ext cx="750629" cy="244673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7380312" y="2420888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 дня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16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87770" y="573941"/>
            <a:ext cx="3052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ПОЛЕЗНЫЕ КОНТАКТЫ:</a:t>
            </a:r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0" y="116632"/>
            <a:ext cx="0" cy="655272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716014" y="216219"/>
            <a:ext cx="4320479" cy="64531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772916"/>
            <a:ext cx="1666164" cy="10870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2016" y="1037331"/>
            <a:ext cx="4248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13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соответствии с положениями статьи 64 Трудового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кодекса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1400" b="1" i="1" u="sng" dirty="0">
                <a:latin typeface="Times New Roman" pitchFamily="18" charset="0"/>
                <a:cs typeface="Times New Roman" pitchFamily="18" charset="0"/>
              </a:rPr>
              <a:t>запрещается необоснованный отказ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заключении трудового договора. Какое бы то ни было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прямое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косвенное ограничение прав или установление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прямых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косвенных преимуществ при заключении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трудового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договора в зависимости от пола, расы, цвета кожи,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национальности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языка, происхождения, имущественного,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семейного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социального и должностного положения,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места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жительства (в том числе наличия или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отсутствия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регистрации по месту жительства или пребывания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отношения к религии, убеждений,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принадлежности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непринадлежности к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общественным объединениям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или каким-либо социальным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группам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, а также других обстоятельств, не связанных с деловыми качествами работников, не допускается.</a:t>
            </a:r>
          </a:p>
          <a:p>
            <a:pPr indent="176213" algn="just"/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Нарушение трудового законодательства и иных нормативных правовых актов,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содержащих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нормы трудового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права может повлечь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за собой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административную или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уголовную</a:t>
            </a:r>
          </a:p>
          <a:p>
            <a:pPr indent="176213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ответственность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85016" y="-765763"/>
            <a:ext cx="950434" cy="259228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932934" y="404664"/>
            <a:ext cx="1563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надо знать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776" y="1268760"/>
            <a:ext cx="4003404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Управление по вопросам миграции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УМВД России по Новгородской области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г. Великий Новгород, ул.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Менделеева, д.4А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тел.: 8 (8162)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971-281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Отделение по вопросам трудовой миграции: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тел.: 8 (8162) 62-63-56, 67-84-04</a:t>
            </a: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Отделение по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работе с соотечественниками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беженцами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и вынужденными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переселенцами: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г. Великий Новгород, ул.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Космонавтов, д.4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.: 8 (8162)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67-80-55, 67-84-04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Департамент труда и социальной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защиты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населения Новгородской области: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г. Великий Новгород, ул. Великая, д.8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тел.: 8 (8162)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983-151,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983-190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tav@ksz.natm.ru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25" y="1027746"/>
            <a:ext cx="4022655" cy="958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67391"/>
            <a:ext cx="1551016" cy="161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37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Скругленный прямоугольник 53"/>
          <p:cNvSpPr/>
          <p:nvPr/>
        </p:nvSpPr>
        <p:spPr>
          <a:xfrm>
            <a:off x="7740352" y="3933056"/>
            <a:ext cx="1403648" cy="182399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-836" y="0"/>
            <a:ext cx="9144836" cy="34194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триховая стрелка вправо 37"/>
          <p:cNvSpPr/>
          <p:nvPr/>
        </p:nvSpPr>
        <p:spPr>
          <a:xfrm flipH="1">
            <a:off x="4788024" y="2724969"/>
            <a:ext cx="1296144" cy="630605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гнутая вправо стрелка 21"/>
          <p:cNvSpPr/>
          <p:nvPr/>
        </p:nvSpPr>
        <p:spPr>
          <a:xfrm rot="19265410">
            <a:off x="7793076" y="1104887"/>
            <a:ext cx="924966" cy="1171525"/>
          </a:xfrm>
          <a:prstGeom prst="curvedLeftArrow">
            <a:avLst>
              <a:gd name="adj1" fmla="val 25000"/>
              <a:gd name="adj2" fmla="val 59232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5496" y="780753"/>
            <a:ext cx="1512168" cy="14401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2" y="792872"/>
            <a:ext cx="962756" cy="1261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480160" y="-27384"/>
            <a:ext cx="618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Привлечение иностранных работников из визовых стран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367" y="1860873"/>
            <a:ext cx="10422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работодатель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1621438" y="1299295"/>
            <a:ext cx="1296144" cy="630605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43175" y="743352"/>
            <a:ext cx="1832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Заявка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привлечение ИРС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нформационное письмо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03848" y="708745"/>
            <a:ext cx="1512168" cy="14401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1724" y="5982379"/>
            <a:ext cx="5907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*- иностранная рабочая сила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**- областная межведомственная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комиссии по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вопросам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привлечения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использования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иностранных работников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***-Управление по вопросам миграции УМВД России по Новгородской области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247" y="5949280"/>
            <a:ext cx="40996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382" y="708745"/>
            <a:ext cx="1181100" cy="11811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09651" y="1160681"/>
            <a:ext cx="1559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Департамент труда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социальной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защиты населения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228184" y="682323"/>
            <a:ext cx="1512168" cy="14401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Штриховая стрелка вправо 15"/>
          <p:cNvSpPr/>
          <p:nvPr/>
        </p:nvSpPr>
        <p:spPr>
          <a:xfrm>
            <a:off x="4860032" y="1361073"/>
            <a:ext cx="1296144" cy="630605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860032" y="817585"/>
            <a:ext cx="112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Свод заявок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работодателей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556">
                        <a14:foregroundMark x1="46222" y1="60889" x2="46222" y2="60889"/>
                        <a14:foregroundMark x1="16000" y1="49778" x2="16000" y2="49778"/>
                        <a14:foregroundMark x1="40889" y1="16000" x2="40889" y2="16000"/>
                        <a14:foregroundMark x1="32444" y1="33333" x2="3244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794040"/>
            <a:ext cx="1138841" cy="1138841"/>
          </a:xfrm>
          <a:prstGeom prst="rect">
            <a:avLst/>
          </a:prstGeom>
          <a:ln>
            <a:noFill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6586640" y="1789083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ОМВК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**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380312" y="2364929"/>
            <a:ext cx="1512168" cy="14401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7000" l="4429" r="975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85" y="2219606"/>
            <a:ext cx="1270879" cy="127087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668344" y="3276713"/>
            <a:ext cx="92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Комиссия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Минтруда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79432" y="743352"/>
            <a:ext cx="1464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Предложения в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потребности в ИРС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209651" y="2294228"/>
            <a:ext cx="1512168" cy="14401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69" y="2298420"/>
            <a:ext cx="962756" cy="1261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497760" y="3374348"/>
            <a:ext cx="10422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работодатель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26427" y="2380707"/>
            <a:ext cx="1512168" cy="14401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триховая стрелка вправо 38"/>
          <p:cNvSpPr/>
          <p:nvPr/>
        </p:nvSpPr>
        <p:spPr>
          <a:xfrm flipH="1">
            <a:off x="1711443" y="2743743"/>
            <a:ext cx="1296144" cy="630605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919522" y="2282078"/>
            <a:ext cx="1284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Оформление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разрешительных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документов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8" y="2449721"/>
            <a:ext cx="1181100" cy="118110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1172" y="2842256"/>
            <a:ext cx="1620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УВМ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УМВД РФ по НО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***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9439" y="4389492"/>
            <a:ext cx="3024482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3 месяца до подачи заявки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департамент труда и социальной защиты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населения НО вакансия должна быть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предоставлена в ГОКУ «Центр занятости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населения Новгородской области»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(Приказ Минтруда России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 23.01.2014 № 27н)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872" y="4389492"/>
            <a:ext cx="331082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месяц до оформления разрешения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привлечение и использование иностранных работников вакансия должна быть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предоставлена в ГОКУ «Центр занятости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населения Новгородской области»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(Приказ Минтруда России 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24.10.2014 № 795н)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71172" y="4533508"/>
            <a:ext cx="115761" cy="1157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304111" y="4561763"/>
            <a:ext cx="115761" cy="1157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156176" y="2380707"/>
            <a:ext cx="1307485" cy="14113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086441" y="2414498"/>
            <a:ext cx="1449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Приказ </a:t>
            </a:r>
          </a:p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«Об утверждении 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перечня профессий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(специальностей, 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должностей)  для </a:t>
            </a:r>
          </a:p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привлечения </a:t>
            </a:r>
          </a:p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иностранных 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работников»</a:t>
            </a:r>
          </a:p>
        </p:txBody>
      </p:sp>
      <p:sp>
        <p:nvSpPr>
          <p:cNvPr id="52" name="Овал 51"/>
          <p:cNvSpPr/>
          <p:nvPr/>
        </p:nvSpPr>
        <p:spPr>
          <a:xfrm>
            <a:off x="6543468" y="4240252"/>
            <a:ext cx="2600532" cy="26005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623335" y="4293096"/>
            <a:ext cx="24131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</a:t>
            </a:r>
            <a:b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потребности </a:t>
            </a:r>
            <a:b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привлечении иностранных </a:t>
            </a:r>
            <a:b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работников и формирования квот </a:t>
            </a:r>
            <a:b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осуществляются в  целях</a:t>
            </a:r>
            <a:b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поддержания оптимального</a:t>
            </a:r>
            <a:b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баланса трудовых ресурсов</a:t>
            </a:r>
            <a:b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 учетом содействия в </a:t>
            </a:r>
            <a:br>
              <a:rPr lang="ru-RU" sz="12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приоритетном порядке </a:t>
            </a:r>
            <a:br>
              <a:rPr lang="ru-RU" sz="12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трудоустройству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</a:t>
            </a:r>
            <a:br>
              <a:rPr lang="ru-RU" sz="12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Российской Федерации</a:t>
            </a:r>
            <a:endParaRPr lang="ru-RU" sz="12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12360" y="3985319"/>
            <a:ext cx="1342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-45179" y="4057327"/>
            <a:ext cx="6930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работодателем, планирующим привлекать ИРС, вакансий в ЦЗН: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4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/>
          <p:cNvSpPr/>
          <p:nvPr/>
        </p:nvSpPr>
        <p:spPr>
          <a:xfrm>
            <a:off x="2771800" y="4581128"/>
            <a:ext cx="2139109" cy="198394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504" y="188640"/>
            <a:ext cx="3387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для получения квоты: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3751" y="620688"/>
            <a:ext cx="115761" cy="1157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9183" y="529516"/>
            <a:ext cx="43772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Заявка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 экземпляра (заполняется и распечатывается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АИК «Миграционные квоты»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www.migrakvota.gov.ru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3751" y="1297015"/>
            <a:ext cx="115761" cy="1157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9183" y="1196752"/>
            <a:ext cx="41473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Информационное письмо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(содержит сведения о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проделанной работодателем работе по замещению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российскими гражданами свободных рабочих мест,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которых предполагается привлечь иностранных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работников, а также обоснование необходимости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привлечения иностранных работников с указанием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соблюдения допустимой доли иностранных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работников и условий проживания иностранных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764704"/>
            <a:ext cx="279768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Адреса и контакты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6936" y="1373387"/>
            <a:ext cx="400340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Управление по вопросам миграции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УМВД России по Новгородской области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г. Великий Новгород, ул.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Менделеева, д.4А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тел.: 8 (8162)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971-281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Отделение по вопросам трудовой миграции: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тел.: 8 (8162) 62-63-56, 67-84-04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Департамент труда и социальной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защиты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населения Новгородской области: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г. Великий Новгород, ул. Великая, д.8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тел.: 8 (8162)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77-52-96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акс: 8 (8162) 983-153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Отдел труда и социального партнерства: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тел.: 8 (8162)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983-151, 983-190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tav@ksz.natm.ru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947685" y="1132373"/>
            <a:ext cx="4022655" cy="95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632" y="37236"/>
            <a:ext cx="1551016" cy="1614558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63750" y="3233305"/>
            <a:ext cx="115761" cy="1157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6614" y="3140968"/>
            <a:ext cx="3689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Копия ОГРН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 предоставлением оригинала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документа)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3751" y="3737361"/>
            <a:ext cx="115761" cy="1157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36615" y="3645024"/>
            <a:ext cx="3606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Копия ИНН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 предоставлением оригинала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документа)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8577" y="4241417"/>
            <a:ext cx="115761" cy="1157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1441" y="4149080"/>
            <a:ext cx="3830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Отметка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центра занятости населения о подаче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(заявке) вакансий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16360" y="4653136"/>
            <a:ext cx="939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63751" y="4946972"/>
            <a:ext cx="4326895" cy="2154436"/>
            <a:chOff x="63751" y="4946972"/>
            <a:chExt cx="4326895" cy="2154436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63751" y="4946972"/>
              <a:ext cx="4326895" cy="191102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2686" y="4946972"/>
              <a:ext cx="4171282" cy="215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Работодатель привлекающий и использующий для осуществления трудовой деятельности иностранного гражданина, обязан уведомлять территориальный орган федерального органа исполнительной власти в сфере миграции о заключении и прекращении (расторжении) с данным иностранным гражданином трудового договора или гражданско-правового договора на выполнение работ (оказание услуг) в срок, не превышающий </a:t>
              </a:r>
              <a:br>
                <a:rPr lang="ru-RU" sz="12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</a:br>
              <a:r>
                <a:rPr lang="ru-RU" sz="1200" b="1" u="sng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трех рабочих дней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с даты заключения или прекращения (расторжения) соответствующего договора.</a:t>
              </a:r>
            </a:p>
            <a:p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0085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1121</Words>
  <Application>Microsoft Office PowerPoint</Application>
  <PresentationFormat>Экран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Вересова Л.В.</dc:creator>
  <cp:lastModifiedBy>Вересова Л.В.</cp:lastModifiedBy>
  <cp:revision>77</cp:revision>
  <cp:lastPrinted>2016-08-09T09:26:22Z</cp:lastPrinted>
  <dcterms:created xsi:type="dcterms:W3CDTF">2016-08-08T08:01:48Z</dcterms:created>
  <dcterms:modified xsi:type="dcterms:W3CDTF">2016-08-24T06:30:36Z</dcterms:modified>
</cp:coreProperties>
</file>